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BDB6AA-710F-4C99-43DB-4EDA568C44A2}" name="澤 由紀子" initials="澤" userId="S-1-5-21-633900260-1355388585-757072123-42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A9F074-E8EE-BAE6-367E-22B7B448F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13B49D-ACA7-4541-D880-3DE8B3BA9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408BFA-2C3E-3F3A-07B4-12A27563A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E790CD-CE36-7BA3-821C-D816EC63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C8D92D-19F1-A065-E7C3-47E52FA5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2C4D36-CDE0-3852-4AFD-8FCF0AB1A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6C2A55-7BDE-7229-5D18-2EBECF0A6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CDC2A-72D9-F671-A91A-57BDD6291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DFF774-5BBA-CC87-B63D-E79B65F2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534B50-2414-0690-60D9-60C35D53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26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9E7AA7-B93C-AB20-DBB5-441F298ED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D59CB6-91AB-A239-09EB-94248E4F1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21A54D-6812-731A-043B-5233FBB3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A03DA8-7B21-03BF-99D7-158B39AA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866293-E0D6-2586-6648-1E348805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12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4D91CA-049B-8F71-F66C-7B3E1FF79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E31178-D0D5-9B6D-0B14-5F111CBDD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A17689-43AC-CDF6-0AA0-075B56E6C7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B5ACF2-1CDE-E82C-E9C9-86189019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38A147-0F83-C1E0-6FB2-1D00B9CB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15E84C-D1CD-AC26-9022-10FCA842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12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D04CEA-BE71-06A4-4FEE-17249C054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E5470A-D723-E376-E6C2-5A921EC37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9515C5-18CC-12A9-3454-3A39B7823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B709206-05E5-8580-67DF-0C42922C6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EA92D05-4FF3-C408-D7A6-ED38F13D0F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EC5B428-577D-F66F-8BF7-0745BA88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10F6278-E0FE-2117-773A-79B990DE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3841DBC-FCC8-2D21-F128-133A4DA3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862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D5150C-2345-6104-97B4-C4AFD6E4C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E47E95D-188E-6C8A-116E-9D4BFC5AF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51EC525-E462-DA8C-46E3-8665B578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646B44-6658-C865-5B01-A95506CE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64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766C70-9662-1D20-7BFC-1ED29BB2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806D044-CC0C-380F-C5F1-6C06C9BB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4BFD8F-34C1-81C5-9FB7-901DAC25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970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D354F0-72C5-4D69-E323-96660F51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0451BC-0576-7C12-6950-4E1E04328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7A5940-3B71-72B0-BD3A-C1C6B7509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52C015A-2681-B770-C0FF-51E81DDC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60CEE5-E651-C361-0B37-5A3BCA8F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189CA4-423D-D802-8032-55CA2201B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53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601F9E-80A7-66D5-45ED-4C7DC1D0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090FD4D-FC97-4FC5-A391-A1FD3CC8C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523AFE4-20D6-436A-6C28-F6802F6D1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6D14E9-A139-7754-3629-8DF65AB4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800C5D-3F29-0AF8-0168-471699CA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DB6C84-2C2F-0508-F975-975E7808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11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6E77A6-B0E2-162C-85AE-461E0B15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8735FA-C826-7BB6-EA7A-FE5D522D0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916FED-0637-5184-DC17-0844C6731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9A6348-4D49-2C01-15C6-7F9B95A7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9292A4-A521-BAE1-DA56-E7C0DDF1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94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49A64C-0EE6-574E-8B46-471928EB3A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112CFF-66BC-FF72-F459-351E5CFF3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79E748-172B-BC37-540F-E6E497FA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07233F-7881-2903-A0F6-D178CC82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B689E2-61A0-B9FB-053B-630D0B7EC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6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6CCA9B3-18D9-2866-445B-B6A994ABB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5ECF13-2D28-D353-DDD7-FB7B3A87E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2B7CE1-91EF-DF81-77AD-D4BE29862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F0DFA-8AB7-4D09-A546-F16A740206AF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17F630-39E4-BC87-0021-868C88787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D728E6-6271-CFF9-6FC7-276C71084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2FD8C-C2AE-4B9F-B005-1E97A0750D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68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6A48F6-D0D0-27B7-42E4-D85C882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067" y="-118174"/>
            <a:ext cx="9510571" cy="891309"/>
          </a:xfrm>
        </p:spPr>
        <p:txBody>
          <a:bodyPr>
            <a:normAutofit/>
          </a:bodyPr>
          <a:lstStyle/>
          <a:p>
            <a:r>
              <a:rPr kumimoji="1"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１１月は</a:t>
            </a:r>
            <a:r>
              <a:rPr kumimoji="1" lang="ja-JP" altLang="en-US" sz="36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「秋のこどもまんなか月間」</a:t>
            </a:r>
            <a:r>
              <a:rPr kumimoji="1"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A71C29BA-D7D7-4D2D-7C2E-0560A79D2EB3}"/>
              </a:ext>
            </a:extLst>
          </p:cNvPr>
          <p:cNvSpPr/>
          <p:nvPr/>
        </p:nvSpPr>
        <p:spPr>
          <a:xfrm>
            <a:off x="381000" y="1038745"/>
            <a:ext cx="8970390" cy="12311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400" b="1" dirty="0">
                <a:solidFill>
                  <a:schemeClr val="accent2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2800" b="1" dirty="0">
                <a:solidFill>
                  <a:srgbClr val="FF3300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</a:t>
            </a:r>
            <a:r>
              <a:rPr kumimoji="1" lang="en-US" altLang="ja-JP" sz="2800" b="1" dirty="0">
                <a:solidFill>
                  <a:srgbClr val="FF3300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189</a:t>
            </a:r>
            <a:r>
              <a:rPr kumimoji="1" lang="ja-JP" altLang="en-US" sz="2800" b="1" dirty="0">
                <a:solidFill>
                  <a:srgbClr val="FF3300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（いちはやく）　気づいたあなたに　できること」</a:t>
            </a:r>
            <a:endParaRPr lang="en-US" altLang="ja-JP" sz="2800" b="1" dirty="0">
              <a:solidFill>
                <a:srgbClr val="FF3300"/>
              </a:solidFill>
              <a:effectLst>
                <a:outerShdw blurRad="50800" dist="38100" algn="l" rotWithShape="0">
                  <a:schemeClr val="bg1">
                    <a:alpha val="40000"/>
                  </a:scheme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400" b="1" dirty="0">
                <a:solidFill>
                  <a:schemeClr val="accent2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令和８年度「オレンジリボン・児童虐待防止推進キャンペーン」標語</a:t>
            </a:r>
            <a:endParaRPr kumimoji="1" lang="ja-JP" altLang="en-US" sz="16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CCB39E-2EFA-0182-B753-E64ED7FA4F1A}"/>
              </a:ext>
            </a:extLst>
          </p:cNvPr>
          <p:cNvSpPr txBox="1"/>
          <p:nvPr/>
        </p:nvSpPr>
        <p:spPr>
          <a:xfrm>
            <a:off x="9461366" y="1047294"/>
            <a:ext cx="25882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■児童虐待は保護者の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SOS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早期発見・早期対応のために、気になる子どもや家庭がある場合は、ためらわずご連絡ください。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9A9553A-2235-6750-179C-A2B36BB8421E}"/>
              </a:ext>
            </a:extLst>
          </p:cNvPr>
          <p:cNvSpPr txBox="1"/>
          <p:nvPr/>
        </p:nvSpPr>
        <p:spPr>
          <a:xfrm>
            <a:off x="767195" y="2390808"/>
            <a:ext cx="3754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や</a:t>
            </a:r>
            <a:r>
              <a:rPr kumimoji="1" lang="ja-JP" altLang="en-US" sz="1600" b="1" dirty="0">
                <a:solidFill>
                  <a:srgbClr val="FF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保護者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のこんな</a:t>
            </a:r>
            <a:r>
              <a:rPr kumimoji="1" lang="ja-JP" altLang="en-US" sz="1600" b="1" dirty="0">
                <a:solidFill>
                  <a:srgbClr val="FF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サイン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　　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b="1" dirty="0">
                <a:solidFill>
                  <a:schemeClr val="accent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kumimoji="1" lang="ja-JP" altLang="en-US" sz="1600" b="1" dirty="0">
                <a:solidFill>
                  <a:srgbClr val="FF33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見落として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いませんか？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C81439-01D2-AB54-1356-2B13E1A4DAEC}"/>
              </a:ext>
            </a:extLst>
          </p:cNvPr>
          <p:cNvSpPr txBox="1"/>
          <p:nvPr/>
        </p:nvSpPr>
        <p:spPr>
          <a:xfrm>
            <a:off x="974435" y="3205018"/>
            <a:ext cx="4779819" cy="14157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+mn-ea"/>
              </a:rPr>
              <a:t>・いつも子どもの泣き声や保護者の怒鳴り声が聴こえる</a:t>
            </a:r>
            <a:endParaRPr kumimoji="1" lang="en-US" altLang="ja-JP" sz="1200" dirty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・不自然な傷や打撲の痕がある</a:t>
            </a:r>
            <a:endParaRPr lang="en-US" altLang="ja-JP" sz="1200" dirty="0">
              <a:latin typeface="+mn-ea"/>
            </a:endParaRPr>
          </a:p>
          <a:p>
            <a:r>
              <a:rPr kumimoji="1" lang="ja-JP" altLang="en-US" sz="1200" dirty="0">
                <a:latin typeface="+mn-ea"/>
              </a:rPr>
              <a:t>・衣類や身体がいつも汚れている</a:t>
            </a:r>
            <a:endParaRPr kumimoji="1" lang="en-US" altLang="ja-JP" sz="1200" dirty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・表情が乏しい、活気がない</a:t>
            </a:r>
            <a:endParaRPr lang="en-US" altLang="ja-JP" sz="1200" dirty="0">
              <a:latin typeface="+mn-ea"/>
            </a:endParaRPr>
          </a:p>
          <a:p>
            <a:r>
              <a:rPr kumimoji="1" lang="ja-JP" altLang="en-US" sz="1200" dirty="0">
                <a:latin typeface="+mn-ea"/>
              </a:rPr>
              <a:t>・夜遅くまでひとりで遊んでいる　など</a:t>
            </a:r>
            <a:endParaRPr kumimoji="1" lang="en-US" altLang="ja-JP" sz="1200" dirty="0">
              <a:latin typeface="+mn-ea"/>
            </a:endParaRPr>
          </a:p>
          <a:p>
            <a:endParaRPr kumimoji="1" lang="ja-JP" altLang="en-US" sz="1200" dirty="0">
              <a:latin typeface="+mn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A11FC82-CDC7-C031-17B6-7F6311296EE0}"/>
              </a:ext>
            </a:extLst>
          </p:cNvPr>
          <p:cNvSpPr txBox="1"/>
          <p:nvPr/>
        </p:nvSpPr>
        <p:spPr>
          <a:xfrm>
            <a:off x="974435" y="5323032"/>
            <a:ext cx="4779819" cy="12311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+mn-ea"/>
              </a:rPr>
              <a:t>・地域などと交流が少なく孤立気味</a:t>
            </a:r>
            <a:endParaRPr kumimoji="1" lang="en-US" altLang="ja-JP" sz="1200" dirty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・小さい子どもを家に置いたまま外出している</a:t>
            </a:r>
            <a:endParaRPr lang="en-US" altLang="ja-JP" sz="1200" dirty="0">
              <a:latin typeface="+mn-ea"/>
            </a:endParaRPr>
          </a:p>
          <a:p>
            <a:r>
              <a:rPr kumimoji="1" lang="ja-JP" altLang="en-US" sz="1200" dirty="0">
                <a:latin typeface="+mn-ea"/>
              </a:rPr>
              <a:t>・子どもの養育に関して拒否的、無関心</a:t>
            </a:r>
            <a:endParaRPr kumimoji="1" lang="en-US" altLang="ja-JP" sz="1200" dirty="0">
              <a:latin typeface="+mn-ea"/>
            </a:endParaRPr>
          </a:p>
          <a:p>
            <a:r>
              <a:rPr lang="ja-JP" altLang="en-US" sz="1200" dirty="0">
                <a:latin typeface="+mn-ea"/>
              </a:rPr>
              <a:t>・子どものけがについて不自然な説明をする</a:t>
            </a:r>
            <a:endParaRPr lang="en-US" altLang="ja-JP" sz="1200" dirty="0">
              <a:latin typeface="+mn-ea"/>
            </a:endParaRPr>
          </a:p>
          <a:p>
            <a:endParaRPr kumimoji="1" lang="ja-JP" altLang="en-US" sz="1200" dirty="0">
              <a:latin typeface="+mn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A5E011B-0F6F-331C-B42C-FD319A4C0D3F}"/>
              </a:ext>
            </a:extLst>
          </p:cNvPr>
          <p:cNvSpPr/>
          <p:nvPr/>
        </p:nvSpPr>
        <p:spPr>
          <a:xfrm rot="20919639">
            <a:off x="600126" y="3088242"/>
            <a:ext cx="1357746" cy="325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子どもについて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6FCEAC-A50A-1768-DC1E-7D1B366604E3}"/>
              </a:ext>
            </a:extLst>
          </p:cNvPr>
          <p:cNvSpPr/>
          <p:nvPr/>
        </p:nvSpPr>
        <p:spPr>
          <a:xfrm rot="20919639">
            <a:off x="600125" y="5300577"/>
            <a:ext cx="1357746" cy="325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保護者について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2D93A5AC-986C-429B-532A-BD549C5F84B5}"/>
              </a:ext>
            </a:extLst>
          </p:cNvPr>
          <p:cNvSpPr/>
          <p:nvPr/>
        </p:nvSpPr>
        <p:spPr>
          <a:xfrm>
            <a:off x="6382901" y="2332745"/>
            <a:ext cx="2331607" cy="14532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身体的虐待</a:t>
            </a:r>
            <a:endParaRPr kumimoji="1"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殴る、蹴る、叩く、</a:t>
            </a:r>
            <a:endParaRPr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投げ落とす、激しく揺さぶる　など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2F06DA9D-8534-649F-7EE3-9A114630021A}"/>
              </a:ext>
            </a:extLst>
          </p:cNvPr>
          <p:cNvSpPr/>
          <p:nvPr/>
        </p:nvSpPr>
        <p:spPr>
          <a:xfrm>
            <a:off x="9093199" y="2316389"/>
            <a:ext cx="2331606" cy="14532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性</a:t>
            </a:r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的虐待</a:t>
            </a:r>
            <a:endParaRPr kumimoji="1"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子どもへの性的行為、性的行為を見せる　など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A508659-D41D-4E32-A961-3C958F027FA8}"/>
              </a:ext>
            </a:extLst>
          </p:cNvPr>
          <p:cNvSpPr/>
          <p:nvPr/>
        </p:nvSpPr>
        <p:spPr>
          <a:xfrm>
            <a:off x="6415228" y="3869815"/>
            <a:ext cx="2331607" cy="14532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ネグレクト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家に閉じ込める、食事を与えない、不潔な環境の中で生活させる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など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5487BDCC-FFCF-297C-CEE0-468426BCF00F}"/>
              </a:ext>
            </a:extLst>
          </p:cNvPr>
          <p:cNvSpPr/>
          <p:nvPr/>
        </p:nvSpPr>
        <p:spPr>
          <a:xfrm>
            <a:off x="9190181" y="3912904"/>
            <a:ext cx="2331606" cy="145321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心理的虐待</a:t>
            </a:r>
            <a:endParaRPr kumimoji="1"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言葉の暴力、無視、きょうだい間での差別的扱い、面前</a:t>
            </a:r>
            <a:r>
              <a:rPr kumimoji="1" lang="en-US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DV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など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567DDA51-BEF3-C2B5-9546-CA2B286199AD}"/>
              </a:ext>
            </a:extLst>
          </p:cNvPr>
          <p:cNvSpPr/>
          <p:nvPr/>
        </p:nvSpPr>
        <p:spPr>
          <a:xfrm>
            <a:off x="7854371" y="3286852"/>
            <a:ext cx="2195946" cy="10745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児童</a:t>
            </a:r>
            <a:r>
              <a:rPr kumimoji="1" lang="ja-JP" altLang="en-US" sz="1400" b="1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虐待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とは･･･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6C170-ED8E-D11C-A77D-5F9D63891FD7}"/>
              </a:ext>
            </a:extLst>
          </p:cNvPr>
          <p:cNvSpPr txBox="1"/>
          <p:nvPr/>
        </p:nvSpPr>
        <p:spPr>
          <a:xfrm>
            <a:off x="6096000" y="5533912"/>
            <a:ext cx="588546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■連絡先　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匿名可能、秘密厳守。間違いでも大丈夫です。</a:t>
            </a:r>
          </a:p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▷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児童相談所全国共通ダイヤル☎１８９（いち・はや・く）通話料無料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住んでいる地域の児童相談所につながる専用ダイヤル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▷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県福祉総合相談センター☎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019-629-960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293959C6-8E5E-C764-D540-C957C9B5C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3889658"/>
            <a:ext cx="1588654" cy="158865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B79EBF90-43AB-CC5B-2925-033CAC6D6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103">
            <a:off x="9916744" y="64853"/>
            <a:ext cx="861271" cy="1026495"/>
          </a:xfrm>
          <a:prstGeom prst="rect">
            <a:avLst/>
          </a:prstGeom>
        </p:spPr>
      </p:pic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B3390440-7181-EEDC-9996-2A50A4340EEA}"/>
              </a:ext>
            </a:extLst>
          </p:cNvPr>
          <p:cNvCxnSpPr>
            <a:cxnSpLocks/>
            <a:stCxn id="8" idx="1"/>
          </p:cNvCxnSpPr>
          <p:nvPr/>
        </p:nvCxnSpPr>
        <p:spPr>
          <a:xfrm flipV="1">
            <a:off x="767195" y="2655538"/>
            <a:ext cx="3026467" cy="27658"/>
          </a:xfrm>
          <a:prstGeom prst="line">
            <a:avLst/>
          </a:prstGeom>
          <a:ln w="158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F79531E2-0517-9883-6848-70FAF1C26A2B}"/>
              </a:ext>
            </a:extLst>
          </p:cNvPr>
          <p:cNvCxnSpPr>
            <a:cxnSpLocks/>
          </p:cNvCxnSpPr>
          <p:nvPr/>
        </p:nvCxnSpPr>
        <p:spPr>
          <a:xfrm flipV="1">
            <a:off x="2159669" y="2912631"/>
            <a:ext cx="2203160" cy="31190"/>
          </a:xfrm>
          <a:prstGeom prst="line">
            <a:avLst/>
          </a:prstGeom>
          <a:ln w="158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0631EAFA-61DC-691D-4132-ADB80057C119}"/>
              </a:ext>
            </a:extLst>
          </p:cNvPr>
          <p:cNvCxnSpPr>
            <a:cxnSpLocks/>
          </p:cNvCxnSpPr>
          <p:nvPr/>
        </p:nvCxnSpPr>
        <p:spPr>
          <a:xfrm>
            <a:off x="1311562" y="810314"/>
            <a:ext cx="8522086" cy="0"/>
          </a:xfrm>
          <a:prstGeom prst="line">
            <a:avLst/>
          </a:prstGeom>
          <a:ln w="635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83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291</Words>
  <Application>Microsoft Office PowerPoint</Application>
  <PresentationFormat>ワイド画面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HG丸ｺﾞｼｯｸM-PRO</vt:lpstr>
      <vt:lpstr>游ゴシック</vt:lpstr>
      <vt:lpstr>游ゴシック Light</vt:lpstr>
      <vt:lpstr>Arial</vt:lpstr>
      <vt:lpstr>Office テーマ</vt:lpstr>
      <vt:lpstr>１１月は「秋のこどもまんなか月間」です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１１月は児童虐待防止推進月間です</dc:title>
  <dc:creator>澤 由紀子</dc:creator>
  <cp:lastModifiedBy>澤 由紀子</cp:lastModifiedBy>
  <cp:revision>13</cp:revision>
  <cp:lastPrinted>2025-10-23T08:45:23Z</cp:lastPrinted>
  <dcterms:created xsi:type="dcterms:W3CDTF">2025-10-23T08:00:57Z</dcterms:created>
  <dcterms:modified xsi:type="dcterms:W3CDTF">2026-10-27T02:39:54Z</dcterms:modified>
</cp:coreProperties>
</file>